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3" r:id="rId6"/>
    <p:sldId id="264" r:id="rId7"/>
    <p:sldId id="265" r:id="rId8"/>
    <p:sldId id="257" r:id="rId9"/>
    <p:sldId id="260" r:id="rId10"/>
    <p:sldId id="266" r:id="rId11"/>
    <p:sldId id="261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714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5561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412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304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015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810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271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574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777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929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045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3C6AC-7CA7-400B-BC8A-7835CB355742}" type="datetimeFigureOut">
              <a:rPr lang="bg-BG" smtClean="0"/>
              <a:t>7.11.2018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5E972-E5EE-45B1-8794-4F959C875A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864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Принципи на действие на съвременните мобилни устройства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7183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Поколения мобилни комуникации.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Мобилност - </a:t>
            </a:r>
            <a:r>
              <a:rPr lang="bg-BG" dirty="0" smtClean="0"/>
              <a:t> разглежда се в две направления:</a:t>
            </a:r>
          </a:p>
          <a:p>
            <a:pPr marL="0" indent="0">
              <a:buNone/>
            </a:pPr>
            <a:r>
              <a:rPr lang="bg-BG" dirty="0" smtClean="0"/>
              <a:t>- </a:t>
            </a:r>
            <a:r>
              <a:rPr lang="bg-BG" b="1" dirty="0" smtClean="0"/>
              <a:t>Преносимост на устройството </a:t>
            </a:r>
            <a:r>
              <a:rPr lang="bg-BG" dirty="0" smtClean="0"/>
              <a:t>– преместване на мобилното устройство: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7169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dirty="0"/>
              <a:t> </a:t>
            </a:r>
            <a:r>
              <a:rPr lang="bg-BG" dirty="0" smtClean="0"/>
              <a:t>  </a:t>
            </a:r>
            <a:r>
              <a:rPr lang="bg-BG" dirty="0" smtClean="0"/>
              <a:t>Смартфон.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    Това е мобилен телефон с </a:t>
            </a:r>
            <a:r>
              <a:rPr lang="bg-BG" b="1" i="1" dirty="0" smtClean="0"/>
              <a:t>операционна система </a:t>
            </a:r>
            <a:r>
              <a:rPr lang="bg-BG" dirty="0" smtClean="0"/>
              <a:t>(ОС) и </a:t>
            </a:r>
            <a:r>
              <a:rPr lang="bg-BG" b="1" i="1" dirty="0" smtClean="0"/>
              <a:t>приложения</a:t>
            </a:r>
            <a:r>
              <a:rPr lang="bg-BG" dirty="0" smtClean="0"/>
              <a:t>. </a:t>
            </a:r>
            <a:endParaRPr lang="bg-BG" dirty="0"/>
          </a:p>
          <a:p>
            <a:pPr marL="0" indent="0">
              <a:buNone/>
            </a:pPr>
            <a:r>
              <a:rPr lang="bg-BG" dirty="0" smtClean="0"/>
              <a:t>      Програмите, специално създадени за мобилни телефони, се наричат </a:t>
            </a:r>
            <a:r>
              <a:rPr lang="bg-BG" b="1" i="1" dirty="0" smtClean="0"/>
              <a:t>мобилни приложения</a:t>
            </a:r>
            <a:r>
              <a:rPr lang="bg-BG" dirty="0" smtClean="0"/>
              <a:t>.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055" y="3263600"/>
            <a:ext cx="2694416" cy="269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68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dirty="0" smtClean="0"/>
              <a:t> Таблет.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Таблетът е </a:t>
            </a:r>
            <a:r>
              <a:rPr lang="bg-BG" dirty="0" smtClean="0"/>
              <a:t>мобилно устройство </a:t>
            </a:r>
            <a:r>
              <a:rPr lang="bg-BG" dirty="0" smtClean="0"/>
              <a:t>със сензорен екран и с малки размери. 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29" y="2517045"/>
            <a:ext cx="61912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9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1267"/>
            <a:ext cx="10515600" cy="5355696"/>
          </a:xfrm>
        </p:spPr>
        <p:txBody>
          <a:bodyPr/>
          <a:lstStyle/>
          <a:p>
            <a:pPr>
              <a:buFontTx/>
              <a:buChar char="-"/>
            </a:pPr>
            <a:r>
              <a:rPr lang="bg-BG" b="1" dirty="0" smtClean="0"/>
              <a:t>Подвижност на достъпа до мобилната мрежа </a:t>
            </a:r>
            <a:r>
              <a:rPr lang="bg-BG" dirty="0" smtClean="0"/>
              <a:t>– разделят се на поколения, за означенията на които се използва пореден номер и буква </a:t>
            </a:r>
            <a:r>
              <a:rPr lang="en-US" b="1" dirty="0" smtClean="0"/>
              <a:t>G</a:t>
            </a:r>
            <a:r>
              <a:rPr lang="en-US" dirty="0" smtClean="0"/>
              <a:t> (Generation);</a:t>
            </a:r>
          </a:p>
          <a:p>
            <a:pPr indent="312738">
              <a:tabLst>
                <a:tab pos="627063" algn="l"/>
              </a:tabLst>
            </a:pPr>
            <a:r>
              <a:rPr lang="en-US" dirty="0" smtClean="0"/>
              <a:t>  </a:t>
            </a:r>
            <a:r>
              <a:rPr lang="bg-BG" dirty="0" smtClean="0"/>
              <a:t>първо поколение - </a:t>
            </a:r>
            <a:r>
              <a:rPr lang="en-US" dirty="0" smtClean="0"/>
              <a:t> </a:t>
            </a:r>
            <a:r>
              <a:rPr lang="en-US" b="1" dirty="0" smtClean="0"/>
              <a:t>1G</a:t>
            </a:r>
            <a:r>
              <a:rPr lang="en-US" dirty="0" smtClean="0"/>
              <a:t> (1984 </a:t>
            </a:r>
            <a:r>
              <a:rPr lang="bg-BG" dirty="0" smtClean="0"/>
              <a:t>г.) с аналогова връзка с пренос само на глас:  мобифони;</a:t>
            </a:r>
          </a:p>
          <a:p>
            <a:pPr lvl="0" indent="312738">
              <a:tabLst>
                <a:tab pos="627063" algn="l"/>
              </a:tabLst>
            </a:pPr>
            <a:r>
              <a:rPr lang="en-US" dirty="0" smtClean="0"/>
              <a:t> </a:t>
            </a:r>
            <a:r>
              <a:rPr lang="bg-BG" dirty="0" smtClean="0">
                <a:solidFill>
                  <a:prstClr val="black"/>
                </a:solidFill>
              </a:rPr>
              <a:t>второ поколение - 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b="1" dirty="0" smtClean="0">
                <a:solidFill>
                  <a:prstClr val="black"/>
                </a:solidFill>
              </a:rPr>
              <a:t>2</a:t>
            </a:r>
            <a:r>
              <a:rPr lang="en-US" b="1" dirty="0" smtClean="0">
                <a:solidFill>
                  <a:prstClr val="black"/>
                </a:solidFill>
              </a:rPr>
              <a:t>G</a:t>
            </a:r>
            <a:r>
              <a:rPr lang="en-US" dirty="0" smtClean="0">
                <a:solidFill>
                  <a:prstClr val="black"/>
                </a:solidFill>
              </a:rPr>
              <a:t> (19</a:t>
            </a:r>
            <a:r>
              <a:rPr lang="bg-BG" dirty="0" smtClean="0">
                <a:solidFill>
                  <a:prstClr val="black"/>
                </a:solidFill>
              </a:rPr>
              <a:t>91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г.): чрез  цифрови системи с пренос на текстово съобщение, мултимедийно съобщение, използва се мобилен интернет и др.:</a:t>
            </a:r>
            <a:r>
              <a:rPr lang="en-US" dirty="0">
                <a:solidFill>
                  <a:prstClr val="black"/>
                </a:solidFill>
              </a:rPr>
              <a:t>GSM</a:t>
            </a:r>
            <a:r>
              <a:rPr lang="bg-BG" dirty="0" smtClean="0">
                <a:solidFill>
                  <a:prstClr val="black"/>
                </a:solidFill>
              </a:rPr>
              <a:t>;</a:t>
            </a:r>
          </a:p>
          <a:p>
            <a:pPr lvl="0" indent="312738">
              <a:tabLst>
                <a:tab pos="627063" algn="l"/>
              </a:tabLst>
            </a:pPr>
            <a:endParaRPr lang="bg-BG" dirty="0" smtClean="0">
              <a:solidFill>
                <a:prstClr val="black"/>
              </a:solidFill>
            </a:endParaRPr>
          </a:p>
          <a:p>
            <a:pPr indent="312738">
              <a:tabLst>
                <a:tab pos="627063" algn="l"/>
              </a:tabLst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4440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9067"/>
            <a:ext cx="10515600" cy="5177896"/>
          </a:xfrm>
        </p:spPr>
        <p:txBody>
          <a:bodyPr/>
          <a:lstStyle/>
          <a:p>
            <a:pPr lvl="0" indent="312738">
              <a:tabLst>
                <a:tab pos="627063" algn="l"/>
              </a:tabLst>
            </a:pPr>
            <a:r>
              <a:rPr lang="bg-BG" dirty="0">
                <a:solidFill>
                  <a:prstClr val="black"/>
                </a:solidFill>
              </a:rPr>
              <a:t>трето поколение - 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bg-BG" b="1" dirty="0">
                <a:solidFill>
                  <a:prstClr val="black"/>
                </a:solidFill>
              </a:rPr>
              <a:t>3</a:t>
            </a:r>
            <a:r>
              <a:rPr lang="en-US" b="1" dirty="0">
                <a:solidFill>
                  <a:prstClr val="black"/>
                </a:solidFill>
              </a:rPr>
              <a:t>G </a:t>
            </a:r>
            <a:r>
              <a:rPr lang="en-US" dirty="0">
                <a:solidFill>
                  <a:prstClr val="black"/>
                </a:solidFill>
              </a:rPr>
              <a:t>(</a:t>
            </a:r>
            <a:r>
              <a:rPr lang="bg-BG" dirty="0">
                <a:solidFill>
                  <a:prstClr val="black"/>
                </a:solidFill>
              </a:rPr>
              <a:t>2002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bg-BG" dirty="0">
                <a:solidFill>
                  <a:prstClr val="black"/>
                </a:solidFill>
              </a:rPr>
              <a:t>г.) с универсални системи за безжични връзки с възможност за интегриране на мултимедия, видеоразговори, високоскоростен достъп до интернет;</a:t>
            </a:r>
          </a:p>
          <a:p>
            <a:pPr lvl="0" indent="312738">
              <a:tabLst>
                <a:tab pos="627063" algn="l"/>
              </a:tabLst>
            </a:pPr>
            <a:r>
              <a:rPr lang="bg-BG" dirty="0" smtClean="0">
                <a:solidFill>
                  <a:prstClr val="black"/>
                </a:solidFill>
              </a:rPr>
              <a:t>четвърто </a:t>
            </a:r>
            <a:r>
              <a:rPr lang="bg-BG" dirty="0">
                <a:solidFill>
                  <a:prstClr val="black"/>
                </a:solidFill>
              </a:rPr>
              <a:t>поколение - 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bg-BG" b="1" dirty="0" smtClean="0">
                <a:solidFill>
                  <a:prstClr val="black"/>
                </a:solidFill>
              </a:rPr>
              <a:t>4</a:t>
            </a:r>
            <a:r>
              <a:rPr lang="en-US" b="1" dirty="0" smtClean="0">
                <a:solidFill>
                  <a:prstClr val="black"/>
                </a:solidFill>
              </a:rPr>
              <a:t>G </a:t>
            </a:r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bg-BG" dirty="0" smtClean="0">
                <a:solidFill>
                  <a:prstClr val="black"/>
                </a:solidFill>
              </a:rPr>
              <a:t>от 2006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dirty="0">
                <a:solidFill>
                  <a:prstClr val="black"/>
                </a:solidFill>
              </a:rPr>
              <a:t>г.) с </a:t>
            </a:r>
            <a:r>
              <a:rPr lang="bg-BG" dirty="0" smtClean="0">
                <a:solidFill>
                  <a:prstClr val="black"/>
                </a:solidFill>
              </a:rPr>
              <a:t>безжични свързаност  на големи разстояния на различни устройства, като скоростта на пренос на данни е няколко пъти по-бърза от тази на </a:t>
            </a:r>
            <a:r>
              <a:rPr lang="bg-BG" dirty="0">
                <a:solidFill>
                  <a:prstClr val="black"/>
                </a:solidFill>
              </a:rPr>
              <a:t>3</a:t>
            </a:r>
            <a:r>
              <a:rPr lang="en-US" dirty="0" smtClean="0">
                <a:solidFill>
                  <a:prstClr val="black"/>
                </a:solidFill>
              </a:rPr>
              <a:t>G</a:t>
            </a:r>
            <a:r>
              <a:rPr lang="bg-BG" dirty="0" smtClean="0">
                <a:solidFill>
                  <a:prstClr val="black"/>
                </a:solidFill>
              </a:rPr>
              <a:t> мрежите;</a:t>
            </a:r>
            <a:endParaRPr lang="bg-BG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6082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2. Наземна обществена мобилна мрежа.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Клетки</a:t>
            </a:r>
            <a:r>
              <a:rPr lang="bg-BG" dirty="0" smtClean="0"/>
              <a:t> - базови станции;</a:t>
            </a:r>
          </a:p>
          <a:p>
            <a:pPr marL="0" indent="0">
              <a:buNone/>
            </a:pPr>
            <a:r>
              <a:rPr lang="bg-BG" dirty="0" smtClean="0"/>
              <a:t>Б) </a:t>
            </a:r>
            <a:r>
              <a:rPr lang="bg-BG" b="1" dirty="0" smtClean="0"/>
              <a:t>Шлюз</a:t>
            </a:r>
            <a:r>
              <a:rPr lang="bg-BG" dirty="0" smtClean="0"/>
              <a:t> (</a:t>
            </a:r>
            <a:r>
              <a:rPr lang="en-US" dirty="0" smtClean="0"/>
              <a:t>Gateway</a:t>
            </a:r>
            <a:r>
              <a:rPr lang="bg-BG" dirty="0" smtClean="0"/>
              <a:t>)</a:t>
            </a:r>
            <a:r>
              <a:rPr lang="en-US" dirty="0" smtClean="0"/>
              <a:t>- </a:t>
            </a:r>
            <a:r>
              <a:rPr lang="bg-BG" dirty="0" smtClean="0"/>
              <a:t>специален вид централи за връзка на мобилната мрежа към други мрежи.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193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74158"/>
            <a:ext cx="10515600" cy="5167842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Модерните мобилни телефони са </a:t>
            </a:r>
            <a:r>
              <a:rPr lang="bg-BG" b="1" i="1" dirty="0" smtClean="0"/>
              <a:t>клетъчни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r>
              <a:rPr lang="bg-BG" dirty="0" smtClean="0"/>
              <a:t>      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    Територията, в която има </a:t>
            </a:r>
            <a:r>
              <a:rPr lang="bg-BG" b="1" i="1" dirty="0" smtClean="0"/>
              <a:t>обхват</a:t>
            </a:r>
            <a:r>
              <a:rPr lang="bg-BG" dirty="0" smtClean="0"/>
              <a:t>, е разделена на т. нар. </a:t>
            </a:r>
            <a:r>
              <a:rPr lang="bg-BG" b="1" i="1" dirty="0"/>
              <a:t>к</a:t>
            </a:r>
            <a:r>
              <a:rPr lang="bg-BG" b="1" i="1" dirty="0" smtClean="0"/>
              <a:t>летки</a:t>
            </a:r>
            <a:r>
              <a:rPr lang="bg-BG" dirty="0" smtClean="0"/>
              <a:t>, във всяка от които има по една </a:t>
            </a:r>
            <a:r>
              <a:rPr lang="bg-BG" b="1" i="1" dirty="0" smtClean="0"/>
              <a:t>базова станция с антена</a:t>
            </a:r>
            <a:r>
              <a:rPr lang="bg-BG" dirty="0" smtClean="0"/>
              <a:t>. Когато включите мобилния си телефон, той се свързва с най-близката до него станция. Базовите станции от своя страна поддържат връзка помежду си – това позволява телефонът ви лесно да превключи от една клетка към друга, когато сте в движение.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27881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3</a:t>
            </a:r>
            <a:r>
              <a:rPr lang="bg-BG" dirty="0" smtClean="0"/>
              <a:t>. </a:t>
            </a:r>
            <a:r>
              <a:rPr lang="bg-BG" dirty="0" smtClean="0"/>
              <a:t>ОС за мобилни устройства.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Android;</a:t>
            </a:r>
          </a:p>
          <a:p>
            <a:r>
              <a:rPr lang="en-US" dirty="0" err="1"/>
              <a:t>i</a:t>
            </a:r>
            <a:r>
              <a:rPr lang="en-US" dirty="0" err="1" smtClean="0"/>
              <a:t>OS</a:t>
            </a:r>
            <a:r>
              <a:rPr lang="en-US" dirty="0" smtClean="0"/>
              <a:t>;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Windows </a:t>
            </a:r>
            <a:r>
              <a:rPr lang="en-US" dirty="0" smtClean="0">
                <a:solidFill>
                  <a:prstClr val="black"/>
                </a:solidFill>
              </a:rPr>
              <a:t>Mobile;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/>
              <a:t>BlackBerry OS.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912" y="4129300"/>
            <a:ext cx="6361670" cy="20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10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4. Приложения за мобилни устройства.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Свалят се от различни специализирани сайтове в интернет или от големи онлайн магазини: </a:t>
            </a:r>
            <a:r>
              <a:rPr lang="en-US" dirty="0" smtClean="0"/>
              <a:t>Google Play, App Store </a:t>
            </a:r>
            <a:r>
              <a:rPr lang="bg-BG" dirty="0" smtClean="0"/>
              <a:t>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61765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u="sng" dirty="0" smtClean="0"/>
              <a:t>Задача:</a:t>
            </a:r>
            <a:endParaRPr lang="bg-B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Направете снимка със смартфон / таблет/. Проверете в коя папка е бил записан файлът. Изпратете снимката на ваш приятел директно от телефона /таблета/.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9068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Използвана литература: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Учебник по Информационни технологии с автор Виолета Маринова, издателство „Даниела Убенова“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4586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428</Words>
  <Application>Microsoft Office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Принципи на действие на съвременните мобилни устройства</vt:lpstr>
      <vt:lpstr>1. Поколения мобилни комуникации.</vt:lpstr>
      <vt:lpstr>   Смартфон.</vt:lpstr>
      <vt:lpstr> Таблет.</vt:lpstr>
      <vt:lpstr>PowerPoint Presentation</vt:lpstr>
      <vt:lpstr>PowerPoint Presentation</vt:lpstr>
      <vt:lpstr>2. Наземна обществена мобилна мрежа.</vt:lpstr>
      <vt:lpstr>PowerPoint Presentation</vt:lpstr>
      <vt:lpstr>3. ОС за мобилни устройства.</vt:lpstr>
      <vt:lpstr>4. Приложения за мобилни устройства.</vt:lpstr>
      <vt:lpstr>Задача:</vt:lpstr>
      <vt:lpstr>Използвана литература: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Мобилни комуникации</dc:title>
  <dc:creator>Beyza</dc:creator>
  <cp:lastModifiedBy>Beyza</cp:lastModifiedBy>
  <cp:revision>12</cp:revision>
  <dcterms:created xsi:type="dcterms:W3CDTF">2017-12-21T14:38:28Z</dcterms:created>
  <dcterms:modified xsi:type="dcterms:W3CDTF">2018-11-07T16:12:12Z</dcterms:modified>
</cp:coreProperties>
</file>