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8" r:id="rId4"/>
    <p:sldId id="269" r:id="rId5"/>
    <p:sldId id="266" r:id="rId6"/>
    <p:sldId id="270" r:id="rId7"/>
  </p:sldIdLst>
  <p:sldSz cx="9144000" cy="6858000" type="screen4x3"/>
  <p:notesSz cx="6858000" cy="9144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anose="020406040505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anose="020406040505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anose="020406040505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anose="020406040505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Schoolbook" panose="020406040505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Schoolbook" panose="020406040505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Schoolbook" panose="020406040505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Schoolbook" panose="020406040505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Schoolbook" panose="020406040505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5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19EAD-AFDF-46B5-9252-6B73504C5031}" type="datetimeFigureOut">
              <a:rPr lang="bg-BG"/>
              <a:pPr>
                <a:defRPr/>
              </a:pPr>
              <a:t>8.11.2018 г.</a:t>
            </a:fld>
            <a:endParaRPr lang="bg-BG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fld id="{1A3D617B-7F63-4FA0-B0D8-FE682C4C4BA3}" type="slidenum">
              <a:rPr lang="bg-BG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55946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F442D6E-789E-499C-BDB6-873C64BA9639}" type="datetimeFigureOut">
              <a:rPr lang="bg-BG"/>
              <a:pPr>
                <a:defRPr/>
              </a:pPr>
              <a:t>8.11.2018 г.</a:t>
            </a:fld>
            <a:endParaRPr lang="bg-BG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CCF3475-C1B0-46AB-ADBE-8B047365225B}" type="slidenum">
              <a:rPr lang="bg-BG"/>
              <a:pPr/>
              <a:t>‹#›</a:t>
            </a:fld>
            <a:endParaRPr lang="bg-BG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1860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Oval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Oval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F9A3A-2FEE-420B-B4F8-332E8C43A609}" type="datetimeFigureOut">
              <a:rPr lang="bg-BG"/>
              <a:pPr>
                <a:defRPr/>
              </a:pPr>
              <a:t>8.11.2018 г.</a:t>
            </a:fld>
            <a:endParaRPr lang="bg-BG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fld id="{6DBFBD85-1822-4447-AE21-85AB98A4CA1D}" type="slidenum">
              <a:rPr lang="bg-BG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16455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7A181-EF7A-45BA-8FB7-8C189EB22F88}" type="datetimeFigureOut">
              <a:rPr lang="bg-BG"/>
              <a:pPr>
                <a:defRPr/>
              </a:pPr>
              <a:t>8.11.2018 г.</a:t>
            </a:fld>
            <a:endParaRPr lang="bg-BG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AC6764-7F21-4A47-9958-BD9FFCAD8076}" type="slidenum">
              <a:rPr lang="bg-BG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30993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394EC-2C97-499C-AB6A-4F6ED9ED76CF}" type="datetimeFigureOut">
              <a:rPr lang="bg-BG"/>
              <a:pPr>
                <a:defRPr/>
              </a:pPr>
              <a:t>8.11.2018 г.</a:t>
            </a:fld>
            <a:endParaRPr lang="bg-BG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983008-6F38-457D-BBA1-2D4ABB7BA032}" type="slidenum">
              <a:rPr lang="bg-BG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22085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F336E14-FDAE-42F2-BBE7-0C8E1E793C4A}" type="datetimeFigureOut">
              <a:rPr lang="bg-BG"/>
              <a:pPr>
                <a:defRPr/>
              </a:pPr>
              <a:t>8.11.2018 г.</a:t>
            </a:fld>
            <a:endParaRPr lang="bg-BG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A71A032-3419-4118-A9EB-4231E9CC3E02}" type="slidenum">
              <a:rPr lang="bg-BG"/>
              <a:pPr/>
              <a:t>‹#›</a:t>
            </a:fld>
            <a:endParaRPr lang="bg-BG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94357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CCC58-50D3-4B13-9379-50E9BE418117}" type="datetimeFigureOut">
              <a:rPr lang="bg-BG"/>
              <a:pPr>
                <a:defRPr/>
              </a:pPr>
              <a:t>8.11.2018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190FA6-1976-4F80-A24A-A1CFF738C9EC}" type="slidenum">
              <a:rPr lang="bg-BG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1065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Straight Connector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Straight Connector 17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bg-BG"/>
          </a:p>
        </p:txBody>
      </p:sp>
      <p:sp>
        <p:nvSpPr>
          <p:cNvPr id="8" name="Straight Connector 1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bg-BG"/>
          </a:p>
        </p:txBody>
      </p:sp>
      <p:sp>
        <p:nvSpPr>
          <p:cNvPr id="9" name="Rectangle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2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bg-BG"/>
          </a:p>
        </p:txBody>
      </p:sp>
      <p:sp>
        <p:nvSpPr>
          <p:cNvPr id="11" name="Oval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4BF13BB-FEAB-4430-ABD3-64BAF757CA0A}" type="datetimeFigureOut">
              <a:rPr lang="bg-BG"/>
              <a:pPr>
                <a:defRPr/>
              </a:pPr>
              <a:t>8.11.2018 г.</a:t>
            </a:fld>
            <a:endParaRPr lang="bg-BG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D5425F2-D075-4751-8A02-919AE584B37E}" type="slidenum">
              <a:rPr lang="bg-BG"/>
              <a:pPr/>
              <a:t>‹#›</a:t>
            </a:fld>
            <a:endParaRPr lang="bg-BG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10282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Straight Connector 1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bg-BG"/>
          </a:p>
        </p:txBody>
      </p:sp>
      <p:sp>
        <p:nvSpPr>
          <p:cNvPr id="8" name="Rectangle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traight Connector 1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bg-BG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Straight Connector 23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FECD457-22A8-4BC0-B2E2-461AF84F6153}" type="datetimeFigureOut">
              <a:rPr lang="bg-BG"/>
              <a:pPr>
                <a:defRPr/>
              </a:pPr>
              <a:t>8.11.2018 г.</a:t>
            </a:fld>
            <a:endParaRPr lang="bg-BG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C801B2B-C05B-4CC9-B749-333470409DFE}" type="slidenum">
              <a:rPr lang="bg-BG"/>
              <a:pPr/>
              <a:t>‹#›</a:t>
            </a:fld>
            <a:endParaRPr lang="bg-BG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00967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81392-20B0-482F-985C-BE249A473A20}" type="datetimeFigureOut">
              <a:rPr lang="bg-BG"/>
              <a:pPr>
                <a:defRPr/>
              </a:pPr>
              <a:t>8.11.2018 г.</a:t>
            </a:fld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9DB206-14FE-4FCE-9C30-4E7916838E13}" type="slidenum">
              <a:rPr lang="bg-BG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2227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25349-4587-48B3-898B-B5E86765B035}" type="datetimeFigureOut">
              <a:rPr lang="bg-BG"/>
              <a:pPr>
                <a:defRPr/>
              </a:pPr>
              <a:t>8.11.2018 г.</a:t>
            </a:fld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389034-FC05-4F9E-ABC5-F590343B217A}" type="slidenum">
              <a:rPr lang="bg-BG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38912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250157A2-A02C-446E-B64C-45F52DA3EA63}" type="datetimeFigureOut">
              <a:rPr lang="bg-BG"/>
              <a:pPr>
                <a:defRPr/>
              </a:pPr>
              <a:t>8.11.2018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32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bg-BG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34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bg-BG"/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rgbClr val="FFFFFF"/>
                </a:solidFill>
              </a:defRPr>
            </a:lvl1pPr>
          </a:lstStyle>
          <a:p>
            <a:fld id="{0BD00E3A-8458-4867-9FE3-7256FD5F7CCA}" type="slidenum">
              <a:rPr lang="bg-BG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29" r:id="rId4"/>
    <p:sldLayoutId id="2147483730" r:id="rId5"/>
    <p:sldLayoutId id="2147483737" r:id="rId6"/>
    <p:sldLayoutId id="2147483731" r:id="rId7"/>
    <p:sldLayoutId id="2147483738" r:id="rId8"/>
    <p:sldLayoutId id="2147483739" r:id="rId9"/>
    <p:sldLayoutId id="2147483732" r:id="rId10"/>
    <p:sldLayoutId id="214748373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anose="05000000000000000000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388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4000" dirty="0" smtClean="0"/>
              <a:t>Споделяне на ресурси в локална мрежа</a:t>
            </a:r>
            <a:endParaRPr lang="bg-BG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1. Организация на достъпа до ресурси в мрежата.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А) топология;</a:t>
            </a:r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Б) права на достъп – тип клиент-сървър (</a:t>
            </a:r>
            <a:r>
              <a:rPr lang="en-US" dirty="0" smtClean="0"/>
              <a:t>Client-Server</a:t>
            </a:r>
            <a:r>
              <a:rPr lang="bg-BG" dirty="0" smtClean="0"/>
              <a:t>) или равноправен достъп (</a:t>
            </a:r>
            <a:r>
              <a:rPr lang="en-US" dirty="0" smtClean="0"/>
              <a:t>Peer to Peer</a:t>
            </a:r>
            <a:r>
              <a:rPr lang="bg-BG" dirty="0" smtClean="0"/>
              <a:t>)</a:t>
            </a:r>
            <a:r>
              <a:rPr lang="en-US" dirty="0" smtClean="0"/>
              <a:t>;</a:t>
            </a:r>
            <a:endParaRPr lang="bg-BG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bg-BG" dirty="0" smtClean="0"/>
              <a:t>В) преносна среда – кабелна или чрез радиовълни;</a:t>
            </a:r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r>
              <a:rPr lang="bg-BG" dirty="0" smtClean="0"/>
              <a:t>Г) потребителски акаунти (</a:t>
            </a:r>
            <a:r>
              <a:rPr lang="en-US" dirty="0" smtClean="0"/>
              <a:t>User Accounts</a:t>
            </a:r>
            <a:r>
              <a:rPr lang="bg-BG" dirty="0" smtClean="0"/>
              <a:t>)</a:t>
            </a:r>
            <a:r>
              <a:rPr lang="bg-BG" dirty="0"/>
              <a:t>:</a:t>
            </a:r>
            <a:r>
              <a:rPr lang="en-US" dirty="0" smtClean="0"/>
              <a:t> </a:t>
            </a:r>
            <a:endParaRPr lang="bg-BG" dirty="0"/>
          </a:p>
          <a:p>
            <a:pPr marL="0" indent="0">
              <a:buNone/>
            </a:pPr>
            <a:r>
              <a:rPr lang="bg-BG" dirty="0" smtClean="0"/>
              <a:t> - Администратор </a:t>
            </a:r>
            <a:r>
              <a:rPr lang="en-US" dirty="0" smtClean="0"/>
              <a:t>(Administrator)</a:t>
            </a:r>
            <a:r>
              <a:rPr lang="bg-BG" dirty="0" smtClean="0"/>
              <a:t>  има всички права.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180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2. Обмяна на файлове в локална мрежа.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g-BG" dirty="0" smtClean="0"/>
              <a:t>Стартира се приложението </a:t>
            </a:r>
            <a:r>
              <a:rPr lang="en-US" b="1" dirty="0" smtClean="0"/>
              <a:t>File Explorer </a:t>
            </a:r>
            <a:r>
              <a:rPr lang="bg-BG" dirty="0" smtClean="0"/>
              <a:t>и се избира </a:t>
            </a:r>
            <a:r>
              <a:rPr lang="en-US" b="1" dirty="0" smtClean="0"/>
              <a:t>Network</a:t>
            </a:r>
            <a:endParaRPr lang="bg-BG" b="1" dirty="0" smtClean="0"/>
          </a:p>
          <a:p>
            <a:pPr marL="0" indent="0">
              <a:buNone/>
            </a:pPr>
            <a:r>
              <a:rPr lang="bg-BG" dirty="0" smtClean="0"/>
              <a:t>А) споделяне на файл чрез копиране в папка </a:t>
            </a:r>
            <a:r>
              <a:rPr lang="en-US" b="1" dirty="0" smtClean="0"/>
              <a:t>Public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r>
              <a:rPr lang="bg-BG" dirty="0" smtClean="0"/>
              <a:t>Б)</a:t>
            </a:r>
            <a:r>
              <a:rPr lang="bg-BG" b="1" dirty="0" smtClean="0"/>
              <a:t> </a:t>
            </a:r>
            <a:r>
              <a:rPr lang="bg-BG" dirty="0">
                <a:solidFill>
                  <a:prstClr val="black"/>
                </a:solidFill>
              </a:rPr>
              <a:t>споделяне на файл чрез </a:t>
            </a:r>
            <a:r>
              <a:rPr lang="bg-BG" dirty="0" smtClean="0">
                <a:solidFill>
                  <a:prstClr val="black"/>
                </a:solidFill>
              </a:rPr>
              <a:t>задаване на настройки за споделяне – чрез 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bg-BG" dirty="0" smtClean="0">
                <a:solidFill>
                  <a:prstClr val="black"/>
                </a:solidFill>
              </a:rPr>
              <a:t>раздел </a:t>
            </a:r>
            <a:r>
              <a:rPr lang="en-US" b="1" dirty="0" smtClean="0">
                <a:solidFill>
                  <a:prstClr val="black"/>
                </a:solidFill>
              </a:rPr>
              <a:t>Share</a:t>
            </a:r>
            <a:r>
              <a:rPr lang="bg-BG" b="1" dirty="0" smtClean="0">
                <a:solidFill>
                  <a:prstClr val="black"/>
                </a:solidFill>
              </a:rPr>
              <a:t> </a:t>
            </a:r>
            <a:r>
              <a:rPr lang="bg-BG" dirty="0" smtClean="0">
                <a:solidFill>
                  <a:prstClr val="black"/>
                </a:solidFill>
              </a:rPr>
              <a:t>и от групата </a:t>
            </a:r>
            <a:r>
              <a:rPr lang="en-US" b="1" dirty="0" smtClean="0">
                <a:solidFill>
                  <a:prstClr val="black"/>
                </a:solidFill>
              </a:rPr>
              <a:t>Share with </a:t>
            </a:r>
            <a:r>
              <a:rPr lang="bg-BG" dirty="0" smtClean="0">
                <a:solidFill>
                  <a:prstClr val="black"/>
                </a:solidFill>
              </a:rPr>
              <a:t>се избира </a:t>
            </a:r>
            <a:r>
              <a:rPr lang="en-US" b="1" dirty="0" smtClean="0">
                <a:solidFill>
                  <a:prstClr val="black"/>
                </a:solidFill>
              </a:rPr>
              <a:t>Specific people…</a:t>
            </a:r>
            <a:r>
              <a:rPr lang="bg-BG" b="1" dirty="0" smtClean="0">
                <a:solidFill>
                  <a:prstClr val="black"/>
                </a:solidFill>
              </a:rPr>
              <a:t> </a:t>
            </a:r>
            <a:r>
              <a:rPr lang="bg-BG" dirty="0" smtClean="0">
                <a:solidFill>
                  <a:prstClr val="black"/>
                </a:solidFill>
              </a:rPr>
              <a:t>след маркиране на файла</a:t>
            </a:r>
            <a:r>
              <a:rPr lang="en-US" dirty="0" smtClean="0">
                <a:solidFill>
                  <a:prstClr val="black"/>
                </a:solidFill>
              </a:rPr>
              <a:t>;</a:t>
            </a:r>
            <a:endParaRPr lang="en-US" b="1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bg-BG" b="1" dirty="0" smtClean="0"/>
              <a:t>В) </a:t>
            </a:r>
            <a:r>
              <a:rPr lang="bg-BG" dirty="0">
                <a:solidFill>
                  <a:prstClr val="black"/>
                </a:solidFill>
              </a:rPr>
              <a:t>споделяне на файл чрез </a:t>
            </a:r>
            <a:r>
              <a:rPr lang="en-US" b="1" dirty="0" smtClean="0">
                <a:solidFill>
                  <a:prstClr val="black"/>
                </a:solidFill>
              </a:rPr>
              <a:t>Windows Home Group</a:t>
            </a:r>
            <a:r>
              <a:rPr lang="bg-BG" b="1" dirty="0" smtClean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515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3. Използване на мрежови принтер.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dirty="0" smtClean="0"/>
              <a:t>А) </a:t>
            </a:r>
            <a:r>
              <a:rPr lang="bg-BG" b="1" dirty="0" smtClean="0"/>
              <a:t>споделен локален принтер </a:t>
            </a:r>
            <a:r>
              <a:rPr lang="bg-BG" dirty="0" smtClean="0"/>
              <a:t>– свързва се към някой от компютрите в мрежата и се споделя;</a:t>
            </a:r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r>
              <a:rPr lang="bg-BG" dirty="0" smtClean="0"/>
              <a:t>Б) </a:t>
            </a:r>
            <a:r>
              <a:rPr lang="bg-BG" b="1" dirty="0" smtClean="0"/>
              <a:t>самостоятелен мрежови принтер </a:t>
            </a:r>
            <a:r>
              <a:rPr lang="bg-BG" dirty="0" smtClean="0"/>
              <a:t>– разполага със собствен мрежови адаптер и необходимия софтуер, за да се използва като сървър за печат.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7619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dirty="0" smtClean="0"/>
              <a:t>Практически задачи:</a:t>
            </a:r>
            <a:endParaRPr lang="bg-BG" dirty="0"/>
          </a:p>
        </p:txBody>
      </p:sp>
      <p:sp>
        <p:nvSpPr>
          <p:cNvPr id="17411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570788" cy="4873625"/>
          </a:xfrm>
        </p:spPr>
        <p:txBody>
          <a:bodyPr/>
          <a:lstStyle/>
          <a:p>
            <a:pPr eaLnBrk="1" hangingPunct="1"/>
            <a:r>
              <a:rPr lang="bg-BG" sz="2800" dirty="0" smtClean="0"/>
              <a:t>Създайте папка с </a:t>
            </a:r>
            <a:r>
              <a:rPr lang="bg-BG" sz="2800" dirty="0" smtClean="0"/>
              <a:t>Вашето </a:t>
            </a:r>
            <a:r>
              <a:rPr lang="bg-BG" sz="2800" dirty="0" smtClean="0"/>
              <a:t>име на работния </a:t>
            </a:r>
            <a:r>
              <a:rPr lang="bg-BG" sz="2800" dirty="0" smtClean="0"/>
              <a:t>плот;</a:t>
            </a:r>
            <a:endParaRPr lang="bg-BG" sz="2800" dirty="0" smtClean="0"/>
          </a:p>
          <a:p>
            <a:pPr eaLnBrk="1" hangingPunct="1"/>
            <a:r>
              <a:rPr lang="bg-BG" sz="2800" dirty="0" smtClean="0"/>
              <a:t>Като използвате интернет, свалете </a:t>
            </a:r>
            <a:r>
              <a:rPr lang="bg-BG" sz="2800" dirty="0" smtClean="0"/>
              <a:t>графичен файл </a:t>
            </a:r>
            <a:r>
              <a:rPr lang="bg-BG" sz="2800" dirty="0" smtClean="0"/>
              <a:t>и </a:t>
            </a:r>
            <a:r>
              <a:rPr lang="bg-BG" sz="2800" dirty="0" smtClean="0"/>
              <a:t>го запишете </a:t>
            </a:r>
            <a:r>
              <a:rPr lang="bg-BG" sz="2800" dirty="0" smtClean="0"/>
              <a:t>в новосъздадената </a:t>
            </a:r>
            <a:r>
              <a:rPr lang="bg-BG" sz="2800" dirty="0" smtClean="0"/>
              <a:t>папка</a:t>
            </a:r>
            <a:r>
              <a:rPr lang="en-US" sz="2800" dirty="0" smtClean="0"/>
              <a:t>;</a:t>
            </a:r>
            <a:endParaRPr lang="bg-BG" sz="2800" dirty="0" smtClean="0"/>
          </a:p>
          <a:p>
            <a:pPr eaLnBrk="1" hangingPunct="1"/>
            <a:r>
              <a:rPr lang="bg-BG" sz="2800" dirty="0" smtClean="0"/>
              <a:t>Споделете папката;</a:t>
            </a:r>
          </a:p>
          <a:p>
            <a:pPr eaLnBrk="1" hangingPunct="1"/>
            <a:r>
              <a:rPr lang="bg-BG" sz="2800" dirty="0" smtClean="0"/>
              <a:t>Разгледайте и споделете </a:t>
            </a:r>
            <a:r>
              <a:rPr lang="bg-BG" sz="2800" dirty="0" smtClean="0"/>
              <a:t>ресурсите </a:t>
            </a:r>
            <a:r>
              <a:rPr lang="bg-BG" sz="2800" dirty="0">
                <a:solidFill>
                  <a:prstClr val="black"/>
                </a:solidFill>
              </a:rPr>
              <a:t>си </a:t>
            </a:r>
            <a:r>
              <a:rPr lang="bg-BG" sz="2800" dirty="0" smtClean="0"/>
              <a:t>с </a:t>
            </a:r>
            <a:r>
              <a:rPr lang="bg-BG" sz="2800" dirty="0"/>
              <a:t>В</a:t>
            </a:r>
            <a:r>
              <a:rPr lang="bg-BG" sz="2800" dirty="0" smtClean="0"/>
              <a:t>ашите </a:t>
            </a:r>
            <a:r>
              <a:rPr lang="bg-BG" sz="2800" dirty="0" smtClean="0"/>
              <a:t>съученици.</a:t>
            </a:r>
          </a:p>
          <a:p>
            <a:pPr marL="0" indent="0" eaLnBrk="1" hangingPunct="1">
              <a:buNone/>
            </a:pPr>
            <a:endParaRPr lang="bg-BG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4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Използвана литература: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g-BG" dirty="0" smtClean="0"/>
              <a:t>Учебник по Информационни технологии с автор Виолета Маринова на издателство „Даниела Убенова“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5022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147</TotalTime>
  <Words>241</Words>
  <Application>Microsoft Office PowerPoint</Application>
  <PresentationFormat>On-screen Show (4:3)</PresentationFormat>
  <Paragraphs>26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Century Schoolbook</vt:lpstr>
      <vt:lpstr>Arial</vt:lpstr>
      <vt:lpstr>Wingdings</vt:lpstr>
      <vt:lpstr>Wingdings 2</vt:lpstr>
      <vt:lpstr>Calibri</vt:lpstr>
      <vt:lpstr>Oriel</vt:lpstr>
      <vt:lpstr>Споделяне на ресурси в локална мрежа</vt:lpstr>
      <vt:lpstr>1. Организация на достъпа до ресурси в мрежата.</vt:lpstr>
      <vt:lpstr>2. Обмяна на файлове в локална мрежа.</vt:lpstr>
      <vt:lpstr>3. Използване на мрежови принтер.</vt:lpstr>
      <vt:lpstr>Практически задачи:</vt:lpstr>
      <vt:lpstr>Използвана литература: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Основни дейности в локална мрежа</dc:title>
  <dc:creator>Admin</dc:creator>
  <cp:lastModifiedBy>Beyza</cp:lastModifiedBy>
  <cp:revision>19</cp:revision>
  <dcterms:created xsi:type="dcterms:W3CDTF">2013-01-06T21:18:36Z</dcterms:created>
  <dcterms:modified xsi:type="dcterms:W3CDTF">2018-11-08T19:49:48Z</dcterms:modified>
</cp:coreProperties>
</file>