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792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5534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49558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479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9132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296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547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717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904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293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552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E17B4DA-9061-44C5-9984-4DD87012F35C}" type="datetimeFigureOut">
              <a:rPr lang="bg-BG" smtClean="0"/>
              <a:t>12.11.2018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9D9E684-4249-4922-A5E3-AF6468DFCF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94868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 smtClean="0"/>
              <a:t>Защита на информацията в мрежова среда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340668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 smtClean="0"/>
              <a:t>1. Рискове, свързани с работата в мрежова среда и мерки за защита.</a:t>
            </a:r>
            <a:endParaRPr lang="bg-BG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b="1" dirty="0" smtClean="0"/>
              <a:t>Информационна сигурност </a:t>
            </a:r>
            <a:r>
              <a:rPr lang="bg-BG" dirty="0" smtClean="0"/>
              <a:t>– отнася се до защита на информацията, независимо под каква форма е тя;</a:t>
            </a:r>
          </a:p>
          <a:p>
            <a:r>
              <a:rPr lang="bg-BG" b="1" dirty="0" smtClean="0"/>
              <a:t>Компютърна сигурност </a:t>
            </a:r>
            <a:r>
              <a:rPr lang="bg-BG" dirty="0" smtClean="0"/>
              <a:t>– включва защита при използването на КС и мрежи;</a:t>
            </a:r>
          </a:p>
          <a:p>
            <a:r>
              <a:rPr lang="bg-BG" b="1" dirty="0" smtClean="0"/>
              <a:t>Информационна защита </a:t>
            </a:r>
            <a:r>
              <a:rPr lang="bg-BG" dirty="0" smtClean="0"/>
              <a:t>– съвкупност от средства и методи за управление на методите при извършването на основните информационни дейности;</a:t>
            </a:r>
          </a:p>
          <a:p>
            <a:r>
              <a:rPr lang="bg-BG" b="1" dirty="0" smtClean="0"/>
              <a:t>Разпространение на вреден софтуе</a:t>
            </a:r>
            <a:r>
              <a:rPr lang="bg-BG" dirty="0" smtClean="0"/>
              <a:t>р – вируси, троянски коне, червеи и др.;</a:t>
            </a:r>
          </a:p>
          <a:p>
            <a:r>
              <a:rPr lang="bg-BG" b="1" dirty="0" smtClean="0"/>
              <a:t>Нелоялни потребители </a:t>
            </a:r>
            <a:r>
              <a:rPr lang="bg-BG" dirty="0" smtClean="0"/>
              <a:t>– хора, които съзнателно се опитват да навредят на потребители в мрежата;</a:t>
            </a:r>
          </a:p>
          <a:p>
            <a:r>
              <a:rPr lang="bg-BG" b="1" dirty="0" smtClean="0"/>
              <a:t>Техническа неизправност </a:t>
            </a:r>
            <a:r>
              <a:rPr lang="bg-BG" dirty="0" smtClean="0"/>
              <a:t>– хардуерен или софтуерен проблем може да доведе до загуба на много данни;</a:t>
            </a:r>
          </a:p>
          <a:p>
            <a:r>
              <a:rPr lang="bg-BG" b="1" dirty="0" smtClean="0"/>
              <a:t>Човешка грешка – </a:t>
            </a:r>
            <a:r>
              <a:rPr lang="bg-BG" dirty="0" smtClean="0"/>
              <a:t>действия на потребител поради невнимание или незнание;</a:t>
            </a:r>
          </a:p>
          <a:p>
            <a:r>
              <a:rPr lang="bg-BG" b="1" dirty="0" smtClean="0"/>
              <a:t>Външна атака </a:t>
            </a:r>
            <a:r>
              <a:rPr lang="bg-BG" dirty="0" smtClean="0"/>
              <a:t>– действия на софтуер или външни лица, целящи да навредят на потребител в мрежата.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2645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b="1" dirty="0" smtClean="0"/>
              <a:t>2. Основни нормативни документи, свързани със защита на личните данни, авторско право (за програми и данни) и електронен подпис</a:t>
            </a:r>
            <a:r>
              <a:rPr lang="bg-BG" dirty="0" smtClean="0"/>
              <a:t>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 Разпространение на информация, която нарушава конституционните права и неприкосновеността на личността и личните данни;</a:t>
            </a:r>
          </a:p>
          <a:p>
            <a:pPr marL="0" indent="0">
              <a:buNone/>
            </a:pPr>
            <a:r>
              <a:rPr lang="bg-BG" dirty="0" smtClean="0"/>
              <a:t>Б) Нарушаване на авторските права на различните материали и софтуер;</a:t>
            </a:r>
          </a:p>
          <a:p>
            <a:pPr marL="0" indent="0">
              <a:buNone/>
            </a:pPr>
            <a:r>
              <a:rPr lang="bg-BG" dirty="0" smtClean="0"/>
              <a:t>В)Правонарушения, свързани с различни документи и идентификация на авторите им чрез електронен подпис;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- </a:t>
            </a:r>
            <a:r>
              <a:rPr lang="bg-BG" b="1" dirty="0" smtClean="0"/>
              <a:t>електронен документ </a:t>
            </a:r>
            <a:r>
              <a:rPr lang="bg-BG" dirty="0" smtClean="0"/>
              <a:t>– отличава се от хартиения по носителя на информация и начина на записване, обработване, съхранение и нейното възпроизвеждане;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- </a:t>
            </a:r>
            <a:r>
              <a:rPr lang="bg-BG" b="1" dirty="0" smtClean="0"/>
              <a:t>електронен подпис (</a:t>
            </a:r>
            <a:r>
              <a:rPr lang="en-US" b="1" dirty="0" smtClean="0"/>
              <a:t>Electronic Signature</a:t>
            </a:r>
            <a:r>
              <a:rPr lang="bg-BG" b="1" dirty="0" smtClean="0"/>
              <a:t>)</a:t>
            </a:r>
            <a:r>
              <a:rPr lang="en-US" b="1" dirty="0" smtClean="0"/>
              <a:t> – </a:t>
            </a:r>
            <a:r>
              <a:rPr lang="bg-BG" dirty="0" smtClean="0"/>
              <a:t>всяка информация в електронна форма, добавена или логически свързана с електронен документ, за установяване на неговото авторство.</a:t>
            </a:r>
            <a:endParaRPr lang="bg-BG" b="1" dirty="0" smtClean="0"/>
          </a:p>
        </p:txBody>
      </p:sp>
    </p:spTree>
    <p:extLst>
      <p:ext uri="{BB962C8B-B14F-4D97-AF65-F5344CB8AC3E}">
        <p14:creationId xmlns:p14="http://schemas.microsoft.com/office/powerpoint/2010/main" val="705884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3. Електронен подпис </a:t>
            </a:r>
            <a:r>
              <a:rPr lang="bg-BG" dirty="0" smtClean="0"/>
              <a:t>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усъвършенстван електронен подпис;</a:t>
            </a:r>
          </a:p>
          <a:p>
            <a:pPr marL="0" indent="0">
              <a:buNone/>
            </a:pPr>
            <a:r>
              <a:rPr lang="bg-BG" dirty="0" smtClean="0"/>
              <a:t>Б) квалифициран електронен подпис;</a:t>
            </a:r>
          </a:p>
          <a:p>
            <a:pPr marL="0" indent="0">
              <a:buNone/>
            </a:pPr>
            <a:r>
              <a:rPr lang="bg-BG" dirty="0" smtClean="0"/>
              <a:t>В) електронния подпис е уникална двойка цифрови ключове:</a:t>
            </a:r>
          </a:p>
          <a:p>
            <a:r>
              <a:rPr lang="bg-BG" dirty="0" smtClean="0"/>
              <a:t>Частен ключ – той е таен и се генерира и съхранява върху </a:t>
            </a:r>
            <a:r>
              <a:rPr lang="bg-BG" dirty="0" err="1" smtClean="0"/>
              <a:t>смарт</a:t>
            </a:r>
            <a:r>
              <a:rPr lang="bg-BG" dirty="0" smtClean="0"/>
              <a:t> карта;</a:t>
            </a:r>
          </a:p>
          <a:p>
            <a:r>
              <a:rPr lang="bg-BG" dirty="0" smtClean="0"/>
              <a:t>Публичен ключ – нужен е, за да се разчете подписът, положен върху частния ключ.</a:t>
            </a:r>
          </a:p>
          <a:p>
            <a:pPr marL="0" indent="0">
              <a:buNone/>
            </a:pPr>
            <a:r>
              <a:rPr lang="bg-BG" dirty="0" smtClean="0"/>
              <a:t>В) видове </a:t>
            </a:r>
            <a:r>
              <a:rPr lang="bg-BG" dirty="0" err="1" smtClean="0"/>
              <a:t>смарт</a:t>
            </a:r>
            <a:r>
              <a:rPr lang="bg-BG" dirty="0" smtClean="0"/>
              <a:t> карти и </a:t>
            </a:r>
            <a:r>
              <a:rPr lang="bg-BG" dirty="0" err="1" smtClean="0"/>
              <a:t>карточетци</a:t>
            </a:r>
            <a:r>
              <a:rPr lang="bg-BG" dirty="0" smtClean="0"/>
              <a:t>:</a:t>
            </a:r>
          </a:p>
          <a:p>
            <a:r>
              <a:rPr lang="bg-BG" dirty="0" smtClean="0"/>
              <a:t>Стандартен – при, който картата и четецът са разделени;</a:t>
            </a:r>
          </a:p>
          <a:p>
            <a:r>
              <a:rPr lang="en-US" dirty="0" smtClean="0"/>
              <a:t>SIM </a:t>
            </a:r>
            <a:r>
              <a:rPr lang="bg-BG" dirty="0" smtClean="0"/>
              <a:t>форма – при, който картата и четецът са в една форма.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71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/>
              <a:t>4. Принципи, основни начини и средства за защита на мрежата от неоторизиран достъп.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b="1" dirty="0" smtClean="0"/>
              <a:t>Неоторизиран (неупълномощен) достъп </a:t>
            </a:r>
            <a:r>
              <a:rPr lang="bg-BG" dirty="0" smtClean="0"/>
              <a:t>означава:</a:t>
            </a:r>
          </a:p>
          <a:p>
            <a:r>
              <a:rPr lang="bg-BG" dirty="0" smtClean="0"/>
              <a:t>Ползване на ресурси в мрежата от лице, което не е законен потребител на системата;</a:t>
            </a:r>
          </a:p>
          <a:p>
            <a:r>
              <a:rPr lang="bg-BG" dirty="0" smtClean="0"/>
              <a:t>Използване на ресурси от потребител на мрежата по начин, за който не са му предоставени права. </a:t>
            </a:r>
          </a:p>
          <a:p>
            <a:pPr marL="0" indent="0">
              <a:buNone/>
            </a:pPr>
            <a:r>
              <a:rPr lang="bg-BG" dirty="0" smtClean="0"/>
              <a:t> </a:t>
            </a:r>
            <a:r>
              <a:rPr lang="bg-BG" b="1" dirty="0" smtClean="0"/>
              <a:t>Защита на мрежата от неоторизиран достъп </a:t>
            </a:r>
            <a:r>
              <a:rPr lang="bg-BG" dirty="0" smtClean="0"/>
              <a:t>– мерки на три нива: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7194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600" b="1" dirty="0">
                <a:solidFill>
                  <a:srgbClr val="099BDD"/>
                </a:solidFill>
              </a:rPr>
              <a:t>4. Принципи, основни начини и средства за защита на мрежата от неоторизиран достъп.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административно (организационно) ниво - </a:t>
            </a:r>
            <a:r>
              <a:rPr lang="bg-BG" dirty="0" smtClean="0"/>
              <a:t>да се запознаят потребителите с правата и задълженията си при работа с компютърни мрежи;</a:t>
            </a:r>
          </a:p>
          <a:p>
            <a:pPr marL="0" indent="0">
              <a:buNone/>
            </a:pPr>
            <a:r>
              <a:rPr lang="bg-BG" dirty="0" smtClean="0"/>
              <a:t>Б) </a:t>
            </a:r>
            <a:r>
              <a:rPr lang="bg-BG" b="1" dirty="0" smtClean="0"/>
              <a:t>логическо (техническо) ниво </a:t>
            </a:r>
            <a:r>
              <a:rPr lang="bg-BG" dirty="0" smtClean="0"/>
              <a:t>– да се използват средства и методи за контрол на достъпа до компютърните системи и мрежовите ресурси, например използването на защитни стени, антивирусен софтуер и др.</a:t>
            </a:r>
          </a:p>
          <a:p>
            <a:pPr marL="0" indent="0">
              <a:buNone/>
            </a:pPr>
            <a:r>
              <a:rPr lang="bg-BG" dirty="0" smtClean="0"/>
              <a:t>В) </a:t>
            </a:r>
            <a:r>
              <a:rPr lang="bg-BG" b="1" dirty="0" smtClean="0"/>
              <a:t>физическо ниво  </a:t>
            </a:r>
            <a:r>
              <a:rPr lang="bg-BG" dirty="0" smtClean="0"/>
              <a:t>- да се ограничи или контролира достъпа до работната среда с цел защита на </a:t>
            </a:r>
            <a:r>
              <a:rPr lang="bg-BG" dirty="0" err="1" smtClean="0"/>
              <a:t>преноссната</a:t>
            </a:r>
            <a:r>
              <a:rPr lang="bg-BG" dirty="0" smtClean="0"/>
              <a:t> среда, комуникационното оборудване, сървърите и работните станции.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3013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5. Права на достъп до ресурси в локална мрежа.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u="sng" dirty="0" smtClean="0"/>
              <a:t>Задача:</a:t>
            </a:r>
            <a:r>
              <a:rPr lang="bg-BG" dirty="0" smtClean="0"/>
              <a:t> Разгледайте възможностите на ОС </a:t>
            </a:r>
            <a:r>
              <a:rPr lang="en-US" dirty="0" smtClean="0"/>
              <a:t>Windows 10 </a:t>
            </a:r>
            <a:r>
              <a:rPr lang="bg-BG" dirty="0" smtClean="0"/>
              <a:t>или </a:t>
            </a:r>
            <a:r>
              <a:rPr lang="en-US" dirty="0">
                <a:solidFill>
                  <a:srgbClr val="FFFFFF"/>
                </a:solidFill>
              </a:rPr>
              <a:t>Windows </a:t>
            </a:r>
            <a:r>
              <a:rPr lang="bg-BG" dirty="0" smtClean="0">
                <a:solidFill>
                  <a:srgbClr val="FFFFFF"/>
                </a:solidFill>
              </a:rPr>
              <a:t>7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bg-BG" dirty="0" smtClean="0">
                <a:solidFill>
                  <a:srgbClr val="FFFFFF"/>
                </a:solidFill>
              </a:rPr>
              <a:t> за защита на информацията, която се съхранява в папки и файлове. За целта разгледайте  прозореца </a:t>
            </a:r>
            <a:r>
              <a:rPr lang="en-US" b="1" dirty="0" smtClean="0">
                <a:solidFill>
                  <a:srgbClr val="FFFFFF"/>
                </a:solidFill>
              </a:rPr>
              <a:t>Advanced sharing settings</a:t>
            </a:r>
            <a:r>
              <a:rPr lang="bg-BG" dirty="0" smtClean="0">
                <a:solidFill>
                  <a:srgbClr val="FFFFFF"/>
                </a:solidFill>
              </a:rPr>
              <a:t>, който се отваря от </a:t>
            </a:r>
            <a:r>
              <a:rPr lang="en-US" b="1" dirty="0" smtClean="0">
                <a:solidFill>
                  <a:srgbClr val="FFFFFF"/>
                </a:solidFill>
              </a:rPr>
              <a:t>Control Panel / Network &amp; Internet / Network and </a:t>
            </a:r>
            <a:r>
              <a:rPr lang="en-US" b="1" dirty="0">
                <a:solidFill>
                  <a:srgbClr val="FFFFFF"/>
                </a:solidFill>
              </a:rPr>
              <a:t>S</a:t>
            </a:r>
            <a:r>
              <a:rPr lang="en-US" b="1" dirty="0" smtClean="0">
                <a:solidFill>
                  <a:srgbClr val="FFFFFF"/>
                </a:solidFill>
              </a:rPr>
              <a:t>haring Center / Change advanced sharing settings </a:t>
            </a:r>
            <a:r>
              <a:rPr lang="bg-BG" dirty="0" smtClean="0">
                <a:solidFill>
                  <a:srgbClr val="FFFFFF"/>
                </a:solidFill>
              </a:rPr>
              <a:t>в</a:t>
            </a:r>
            <a:r>
              <a:rPr lang="bg-BG" b="1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Windows </a:t>
            </a:r>
            <a:r>
              <a:rPr lang="en-US" dirty="0" smtClean="0">
                <a:solidFill>
                  <a:srgbClr val="FFFFFF"/>
                </a:solidFill>
              </a:rPr>
              <a:t>10</a:t>
            </a:r>
            <a:r>
              <a:rPr lang="bg-BG" dirty="0" smtClean="0">
                <a:solidFill>
                  <a:srgbClr val="FFFFFF"/>
                </a:solidFill>
              </a:rPr>
              <a:t>. 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14818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52</TotalTime>
  <Words>601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</vt:lpstr>
      <vt:lpstr>Banded</vt:lpstr>
      <vt:lpstr>Защита на информацията в мрежова среда</vt:lpstr>
      <vt:lpstr>1. Рискове, свързани с работата в мрежова среда и мерки за защита.</vt:lpstr>
      <vt:lpstr>2. Основни нормативни документи, свързани със защита на личните данни, авторско право (за програми и данни) и електронен подпис.</vt:lpstr>
      <vt:lpstr>3. Електронен подпис .</vt:lpstr>
      <vt:lpstr>4. Принципи, основни начини и средства за защита на мрежата от неоторизиран достъп.</vt:lpstr>
      <vt:lpstr>4. Принципи, основни начини и средства за защита на мрежата от неоторизиран достъп.</vt:lpstr>
      <vt:lpstr>5. Права на достъп до ресурси в локална мрежа.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на информацията в мрежова среда</dc:title>
  <dc:creator>Beyza</dc:creator>
  <cp:lastModifiedBy>Beyza</cp:lastModifiedBy>
  <cp:revision>8</cp:revision>
  <dcterms:created xsi:type="dcterms:W3CDTF">2018-11-12T12:56:26Z</dcterms:created>
  <dcterms:modified xsi:type="dcterms:W3CDTF">2018-11-12T13:49:06Z</dcterms:modified>
</cp:coreProperties>
</file>