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6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48833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5462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919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35556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08773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29380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93332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91786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9991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36551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11334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6372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38993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1917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433669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27882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31887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C3DCD74-129A-4A6B-84C5-80C30BFB7976}" type="datetimeFigureOut">
              <a:rPr lang="bg-BG" smtClean="0"/>
              <a:t>1.6.2019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9AFD-F921-459D-9C75-6C5C130BB8F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702707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10" Type="http://schemas.openxmlformats.org/officeDocument/2006/relationships/slide" Target="slide10.xml"/><Relationship Id="rId4" Type="http://schemas.openxmlformats.org/officeDocument/2006/relationships/slide" Target="slide5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54955" y="172792"/>
            <a:ext cx="8825658" cy="3329581"/>
          </a:xfrm>
        </p:spPr>
        <p:txBody>
          <a:bodyPr/>
          <a:lstStyle/>
          <a:p>
            <a:r>
              <a:rPr lang="bg-BG" dirty="0" smtClean="0">
                <a:solidFill>
                  <a:srgbClr val="FFFF00"/>
                </a:solidFill>
              </a:rPr>
              <a:t>Континентът Азия</a:t>
            </a:r>
            <a:endParaRPr lang="bg-B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889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7000">
        <p15:prstTrans prst="prestig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36252" y="405752"/>
            <a:ext cx="3606085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3600" i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СЪДЪРЖАНИЕ</a:t>
            </a:r>
          </a:p>
        </p:txBody>
      </p:sp>
      <p:sp>
        <p:nvSpPr>
          <p:cNvPr id="7" name="Правоъгълник 6"/>
          <p:cNvSpPr/>
          <p:nvPr/>
        </p:nvSpPr>
        <p:spPr>
          <a:xfrm>
            <a:off x="6" y="1726532"/>
            <a:ext cx="4502707" cy="619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sldjump"/>
              </a:rPr>
              <a:t>1.</a:t>
            </a:r>
            <a:r>
              <a:rPr lang="bg-BG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 action="ppaction://hlinksldjump"/>
              </a:rPr>
              <a:t>Географско положение</a:t>
            </a:r>
            <a:endParaRPr lang="bg-BG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64047" y="2273826"/>
            <a:ext cx="4374624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sldjump"/>
              </a:rPr>
              <a:t>2.Релеф</a:t>
            </a:r>
            <a:endParaRPr lang="bg-BG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54210" y="2746139"/>
            <a:ext cx="1635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 action="ppaction://hlinksldjump"/>
              </a:rPr>
              <a:t>3.Климат</a:t>
            </a:r>
            <a: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 action="ppaction://hlinksldjump"/>
              </a:rPr>
              <a:t> </a:t>
            </a:r>
            <a:endParaRPr lang="bg-BG" dirty="0"/>
          </a:p>
        </p:txBody>
      </p:sp>
      <p:sp>
        <p:nvSpPr>
          <p:cNvPr id="8" name="Правоъгълник 7">
            <a:hlinkClick r:id="rId5" action="ppaction://hlinksldjump"/>
          </p:cNvPr>
          <p:cNvSpPr/>
          <p:nvPr/>
        </p:nvSpPr>
        <p:spPr>
          <a:xfrm>
            <a:off x="73352" y="3192579"/>
            <a:ext cx="13095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 action="ppaction://hlinksldjump"/>
              </a:rPr>
              <a:t>4.Води </a:t>
            </a:r>
            <a:endParaRPr lang="bg-BG" sz="2800" dirty="0"/>
          </a:p>
        </p:txBody>
      </p:sp>
      <p:sp>
        <p:nvSpPr>
          <p:cNvPr id="9" name="Правоъгълник 8"/>
          <p:cNvSpPr/>
          <p:nvPr/>
        </p:nvSpPr>
        <p:spPr>
          <a:xfrm>
            <a:off x="50787" y="3654286"/>
            <a:ext cx="21856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 action="ppaction://hlinksldjump"/>
              </a:rPr>
              <a:t>5.Население </a:t>
            </a:r>
            <a:endParaRPr lang="bg-BG" sz="2800" dirty="0"/>
          </a:p>
        </p:txBody>
      </p:sp>
      <p:sp>
        <p:nvSpPr>
          <p:cNvPr id="10" name="Правоъгълник 9"/>
          <p:cNvSpPr/>
          <p:nvPr/>
        </p:nvSpPr>
        <p:spPr>
          <a:xfrm>
            <a:off x="42810" y="4068607"/>
            <a:ext cx="22308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 action="ppaction://hlinksldjump"/>
              </a:rPr>
              <a:t>6.Стопанство</a:t>
            </a:r>
            <a: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 action="ppaction://hlinksldjump"/>
              </a:rPr>
              <a:t> </a:t>
            </a:r>
            <a:endParaRPr lang="bg-BG" dirty="0"/>
          </a:p>
        </p:txBody>
      </p:sp>
      <p:sp>
        <p:nvSpPr>
          <p:cNvPr id="11" name="Правоъгълник 10"/>
          <p:cNvSpPr/>
          <p:nvPr/>
        </p:nvSpPr>
        <p:spPr>
          <a:xfrm>
            <a:off x="50787" y="4542902"/>
            <a:ext cx="1535998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 action="ppaction://hlinksldjump"/>
              </a:rPr>
              <a:t>7.Страни</a:t>
            </a:r>
            <a:endParaRPr lang="bg-BG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5415" y="1941331"/>
            <a:ext cx="7111327" cy="4068987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22071" y="5082502"/>
            <a:ext cx="232627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10" action="ppaction://hlinksldjump"/>
              </a:rPr>
              <a:t>8.</a:t>
            </a:r>
            <a:r>
              <a:rPr lang="bg-BG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10" action="ppaction://hlinksldjump"/>
              </a:rPr>
              <a:t>Заключение</a:t>
            </a:r>
            <a:endParaRPr lang="bg-BG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14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>
        <p14:vortex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6272"/>
            <a:ext cx="9404723" cy="1400530"/>
          </a:xfrm>
        </p:spPr>
        <p:txBody>
          <a:bodyPr/>
          <a:lstStyle/>
          <a:p>
            <a:r>
              <a:rPr lang="bg-BG" dirty="0" smtClean="0">
                <a:solidFill>
                  <a:srgbClr val="FFFF00"/>
                </a:solidFill>
              </a:rPr>
              <a:t>ГЕОГРАФСКО ПОЛОЖЕНИЕ</a:t>
            </a:r>
            <a:endParaRPr lang="bg-BG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855" y="1576802"/>
            <a:ext cx="6581554" cy="4845263"/>
          </a:xfrm>
        </p:spPr>
        <p:txBody>
          <a:bodyPr>
            <a:normAutofit/>
          </a:bodyPr>
          <a:lstStyle/>
          <a:p>
            <a:r>
              <a:rPr lang="bg-BG" sz="2800" dirty="0" smtClean="0"/>
              <a:t>Спрямо Екватора Азия се намира в  Северното полукълбо, а спрямо Гринуичкия меридиан се намира в Източното полукълбо. На север граничи със Северния ледовит океан. На юг граничи с </a:t>
            </a:r>
            <a:r>
              <a:rPr lang="bg-BG" sz="2800" dirty="0" smtClean="0"/>
              <a:t>Индийския </a:t>
            </a:r>
            <a:r>
              <a:rPr lang="bg-BG" sz="2800" dirty="0" smtClean="0"/>
              <a:t>океан и Австралия. На запад граничи с Европа и Африка. Азия е далече от Атлантическия океан, но има морска връзка с него.</a:t>
            </a:r>
            <a:endParaRPr lang="bg-BG" sz="2800" dirty="0"/>
          </a:p>
        </p:txBody>
      </p:sp>
      <p:sp>
        <p:nvSpPr>
          <p:cNvPr id="6" name="Стрелка наляво 5"/>
          <p:cNvSpPr/>
          <p:nvPr/>
        </p:nvSpPr>
        <p:spPr>
          <a:xfrm>
            <a:off x="9404723" y="6025202"/>
            <a:ext cx="1248864" cy="7937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0409" y="1313645"/>
            <a:ext cx="4989366" cy="4691867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9532865" y="6237398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>
                <a:hlinkClick r:id="rId3" action="ppaction://hlinksldjump"/>
              </a:rPr>
              <a:t>НАЗАД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8027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spd="slow" advClick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rgbClr val="FFFF00"/>
                </a:solidFill>
              </a:rPr>
              <a:t>РЕЛЕФ</a:t>
            </a:r>
            <a:endParaRPr lang="bg-BG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6028"/>
            <a:ext cx="6065949" cy="4802371"/>
          </a:xfrm>
        </p:spPr>
        <p:txBody>
          <a:bodyPr>
            <a:noAutofit/>
          </a:bodyPr>
          <a:lstStyle/>
          <a:p>
            <a:r>
              <a:rPr lang="bg-BG" sz="2400" dirty="0" smtClean="0"/>
              <a:t>Азия е част от праконтинента Лавразия. В Северната част са разположени Западната Сибирска низина и Средносибирското плато, в  Източната част – Голямата китайска равнина и Източната азиатска планина, в Централната част – пустинята Каракум,  пустинята Къзълкум, планината Тяншан и др., в Западната част – Месопотамската низина и Иранската планинска земя и в Южната част – Хималаи и Индоганската низина.</a:t>
            </a:r>
            <a:endParaRPr lang="bg-BG" sz="2400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104" y="534964"/>
            <a:ext cx="4800600" cy="5177307"/>
          </a:xfrm>
          <a:prstGeom prst="rect">
            <a:avLst/>
          </a:prstGeom>
        </p:spPr>
      </p:pic>
      <p:sp>
        <p:nvSpPr>
          <p:cNvPr id="5" name="Стрелка наляво 4"/>
          <p:cNvSpPr/>
          <p:nvPr/>
        </p:nvSpPr>
        <p:spPr>
          <a:xfrm>
            <a:off x="9362940" y="5911403"/>
            <a:ext cx="978408" cy="83385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Правоъгълник 5"/>
          <p:cNvSpPr/>
          <p:nvPr/>
        </p:nvSpPr>
        <p:spPr>
          <a:xfrm>
            <a:off x="9540163" y="6150430"/>
            <a:ext cx="1021342" cy="355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sldjump"/>
              </a:rPr>
              <a:t>НАЗАД</a:t>
            </a:r>
            <a:endParaRPr lang="bg-BG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4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>
        <p14:glitter pattern="hexagon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080" y="259534"/>
            <a:ext cx="9404723" cy="1400530"/>
          </a:xfrm>
        </p:spPr>
        <p:txBody>
          <a:bodyPr/>
          <a:lstStyle/>
          <a:p>
            <a:r>
              <a:rPr lang="bg-BG" dirty="0" smtClean="0">
                <a:solidFill>
                  <a:srgbClr val="FFFF00"/>
                </a:solidFill>
              </a:rPr>
              <a:t>КЛИМАТ</a:t>
            </a:r>
            <a:endParaRPr lang="bg-BG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856" y="1275008"/>
            <a:ext cx="6419369" cy="4973391"/>
          </a:xfrm>
        </p:spPr>
        <p:txBody>
          <a:bodyPr>
            <a:noAutofit/>
          </a:bodyPr>
          <a:lstStyle/>
          <a:p>
            <a:r>
              <a:rPr lang="bg-BG" sz="2800" dirty="0" smtClean="0"/>
              <a:t>Азия е единствения континент, в който се срещат всички климатични пояси. Други важни фактори </a:t>
            </a:r>
            <a:r>
              <a:rPr lang="bg-BG" sz="2800" dirty="0"/>
              <a:t>с</a:t>
            </a:r>
            <a:r>
              <a:rPr lang="bg-BG" sz="2800" dirty="0" smtClean="0"/>
              <a:t>а разположението на Азия спрямо световните океани и големите планински бариери. Значителна климатична роля играят движението на въздушните маси и крайбрежните океански течения. Най-много територия обхваща умерения пояс.</a:t>
            </a:r>
            <a:endParaRPr lang="bg-BG" sz="2800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163" y="360608"/>
            <a:ext cx="5473522" cy="5239957"/>
          </a:xfrm>
          <a:prstGeom prst="rect">
            <a:avLst/>
          </a:prstGeom>
        </p:spPr>
      </p:pic>
      <p:sp>
        <p:nvSpPr>
          <p:cNvPr id="5" name="Стрелка наляво 4"/>
          <p:cNvSpPr/>
          <p:nvPr/>
        </p:nvSpPr>
        <p:spPr>
          <a:xfrm>
            <a:off x="9169758" y="5898524"/>
            <a:ext cx="978408" cy="69069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Правоъгълник 5"/>
          <p:cNvSpPr/>
          <p:nvPr/>
        </p:nvSpPr>
        <p:spPr>
          <a:xfrm>
            <a:off x="9296523" y="6049523"/>
            <a:ext cx="851643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sldjump"/>
              </a:rPr>
              <a:t>НАЗАД</a:t>
            </a:r>
            <a:endParaRPr lang="bg-B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8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43080" y="323929"/>
            <a:ext cx="9404723" cy="1400530"/>
          </a:xfrm>
        </p:spPr>
        <p:txBody>
          <a:bodyPr/>
          <a:lstStyle/>
          <a:p>
            <a:r>
              <a:rPr lang="bg-BG" dirty="0" smtClean="0">
                <a:solidFill>
                  <a:srgbClr val="FFFF00"/>
                </a:solidFill>
              </a:rPr>
              <a:t>ВОДИ</a:t>
            </a:r>
            <a:endParaRPr lang="bg-BG" dirty="0">
              <a:solidFill>
                <a:srgbClr val="FFFF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41669" y="1352282"/>
            <a:ext cx="6516708" cy="4896117"/>
          </a:xfrm>
        </p:spPr>
        <p:txBody>
          <a:bodyPr>
            <a:noAutofit/>
          </a:bodyPr>
          <a:lstStyle/>
          <a:p>
            <a:r>
              <a:rPr lang="bg-BG" sz="3000" dirty="0" smtClean="0"/>
              <a:t>Азия има голямо богатство на води в зоните на Южна, Източна и Северна Азия. Реките, които се вливат в Северния ледовит океан са Об, Лена и Енисей. Реките, които се вливат в Тихия океан са Амур, Хуанхъ, Яндзъ и Меконг. А тези, които се вливат в </a:t>
            </a:r>
            <a:r>
              <a:rPr lang="bg-BG" sz="3000" i="1" dirty="0" smtClean="0"/>
              <a:t>И</a:t>
            </a:r>
            <a:r>
              <a:rPr lang="bg-BG" sz="3000" dirty="0" smtClean="0"/>
              <a:t>ндийския океан са </a:t>
            </a:r>
            <a:r>
              <a:rPr lang="bg-BG" sz="3000" dirty="0" err="1" smtClean="0"/>
              <a:t>Ефрад</a:t>
            </a:r>
            <a:r>
              <a:rPr lang="bg-BG" sz="3000" dirty="0" smtClean="0"/>
              <a:t>, Тигър, Инд, Брахмапутра и Ганг.</a:t>
            </a:r>
            <a:endParaRPr lang="bg-BG" sz="3000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377" y="167423"/>
            <a:ext cx="5326542" cy="5440653"/>
          </a:xfrm>
          <a:prstGeom prst="rect">
            <a:avLst/>
          </a:prstGeom>
        </p:spPr>
      </p:pic>
      <p:sp>
        <p:nvSpPr>
          <p:cNvPr id="5" name="Стрелка наляво 4"/>
          <p:cNvSpPr/>
          <p:nvPr/>
        </p:nvSpPr>
        <p:spPr>
          <a:xfrm>
            <a:off x="9169758" y="5872766"/>
            <a:ext cx="978408" cy="75508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Правоъгълник 5"/>
          <p:cNvSpPr/>
          <p:nvPr/>
        </p:nvSpPr>
        <p:spPr>
          <a:xfrm>
            <a:off x="9269913" y="6076364"/>
            <a:ext cx="778098" cy="3440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sldjump"/>
              </a:rPr>
              <a:t>НАЗАД</a:t>
            </a:r>
            <a:endParaRPr lang="bg-BG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872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>
        <p15:prstTrans prst="origami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rgbClr val="FFFF00"/>
                </a:solidFill>
              </a:rPr>
              <a:t>НАСЕЛЕНИЕ</a:t>
            </a:r>
            <a:endParaRPr lang="bg-BG" dirty="0">
              <a:solidFill>
                <a:srgbClr val="FFFF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17701" y="1653673"/>
            <a:ext cx="6598254" cy="4195481"/>
          </a:xfrm>
        </p:spPr>
        <p:txBody>
          <a:bodyPr>
            <a:noAutofit/>
          </a:bodyPr>
          <a:lstStyle/>
          <a:p>
            <a:r>
              <a:rPr lang="bg-BG" sz="2800" dirty="0" smtClean="0"/>
              <a:t>Броя на населението е 4,5 млрд. души. Най-много хора има по източното тихоокеанско крайбрежие, Южна Азия, Арабския полуостров и полуостров Мала Азия. Местното население е от монголоидна раса, преселеното – европеидна раса и смесените раси са </a:t>
            </a:r>
            <a:r>
              <a:rPr lang="bg-BG" sz="2800" dirty="0" err="1" smtClean="0"/>
              <a:t>казахи</a:t>
            </a:r>
            <a:r>
              <a:rPr lang="bg-BG" sz="2800" dirty="0" smtClean="0"/>
              <a:t>, узбе</a:t>
            </a:r>
            <a:r>
              <a:rPr lang="bg-BG" sz="2800" dirty="0"/>
              <a:t>к</a:t>
            </a:r>
            <a:r>
              <a:rPr lang="bg-BG" sz="2800" dirty="0" smtClean="0"/>
              <a:t>и и араби. Има 48 страни, от които 13 са монархии.</a:t>
            </a:r>
            <a:endParaRPr lang="bg-BG" sz="2800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7166" y="1853248"/>
            <a:ext cx="5151548" cy="3633152"/>
          </a:xfrm>
          <a:prstGeom prst="rect">
            <a:avLst/>
          </a:prstGeom>
        </p:spPr>
      </p:pic>
      <p:sp>
        <p:nvSpPr>
          <p:cNvPr id="5" name="Стрелка наляво 4"/>
          <p:cNvSpPr/>
          <p:nvPr/>
        </p:nvSpPr>
        <p:spPr>
          <a:xfrm>
            <a:off x="9440214" y="5685975"/>
            <a:ext cx="1300766" cy="90324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Правоъгълник 5"/>
          <p:cNvSpPr/>
          <p:nvPr/>
        </p:nvSpPr>
        <p:spPr>
          <a:xfrm>
            <a:off x="9625012" y="5943248"/>
            <a:ext cx="851643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sldjump"/>
              </a:rPr>
              <a:t>НАЗАД</a:t>
            </a:r>
            <a:endParaRPr lang="bg-B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209493"/>
      </p:ext>
    </p:extLst>
  </p:cSld>
  <p:clrMapOvr>
    <a:masterClrMapping/>
  </p:clrMapOvr>
  <p:transition spd="slow" advClick="0"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rgbClr val="FFFF00"/>
                </a:solidFill>
              </a:rPr>
              <a:t>СТОПАНСТВО</a:t>
            </a:r>
            <a:endParaRPr lang="bg-BG" dirty="0">
              <a:solidFill>
                <a:srgbClr val="FFFF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23764" y="1267306"/>
            <a:ext cx="5009858" cy="4195481"/>
          </a:xfrm>
        </p:spPr>
        <p:txBody>
          <a:bodyPr>
            <a:noAutofit/>
          </a:bodyPr>
          <a:lstStyle/>
          <a:p>
            <a:r>
              <a:rPr lang="bg-BG" sz="2800" dirty="0" smtClean="0"/>
              <a:t>Има големи различия между страните. Япония, Израел и Китай са силно развити държави, а Афганистан, Бангладеш и Непал са бедни. Азия е на първо място по добив на въглища, природен газ и нефт. Икономическите обединения са ОНД, АСЕАН И ОПЕК.</a:t>
            </a:r>
            <a:endParaRPr lang="bg-BG" sz="2800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622" y="3819470"/>
            <a:ext cx="4717961" cy="237782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178" y="295233"/>
            <a:ext cx="4254321" cy="3366752"/>
          </a:xfrm>
          <a:prstGeom prst="rect">
            <a:avLst/>
          </a:prstGeom>
        </p:spPr>
      </p:pic>
      <p:sp>
        <p:nvSpPr>
          <p:cNvPr id="7" name="Стрелка наляво 6"/>
          <p:cNvSpPr/>
          <p:nvPr/>
        </p:nvSpPr>
        <p:spPr>
          <a:xfrm>
            <a:off x="10565670" y="6014435"/>
            <a:ext cx="1102587" cy="68580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Правоъгълник 7"/>
          <p:cNvSpPr/>
          <p:nvPr/>
        </p:nvSpPr>
        <p:spPr>
          <a:xfrm>
            <a:off x="10691143" y="6162990"/>
            <a:ext cx="851643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 action="ppaction://hlinksldjump"/>
              </a:rPr>
              <a:t>НАЗАД</a:t>
            </a:r>
            <a:endParaRPr lang="bg-B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453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crush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rgbClr val="FFFF00"/>
                </a:solidFill>
              </a:rPr>
              <a:t>СТРАНИ</a:t>
            </a:r>
            <a:endParaRPr lang="bg-BG" dirty="0">
              <a:solidFill>
                <a:srgbClr val="FFFF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46111" y="1152983"/>
            <a:ext cx="5314422" cy="4195481"/>
          </a:xfrm>
        </p:spPr>
        <p:txBody>
          <a:bodyPr>
            <a:noAutofit/>
          </a:bodyPr>
          <a:lstStyle/>
          <a:p>
            <a:r>
              <a:rPr lang="bg-BG" sz="2800" dirty="0" smtClean="0"/>
              <a:t>В Азия има 48 страни. Най-много територия обхваща Китай – 9,6 млн. кв. км и също тя има най-голямо население. В Китай и Япония 99% от населението са китайци. Най-големият град в Китай е Шанхай, в Япония – Токио, в Корея – Сеул и в Турция – Истанбул.</a:t>
            </a:r>
            <a:endParaRPr lang="bg-BG" sz="2800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981" y="1287887"/>
            <a:ext cx="5293216" cy="4662151"/>
          </a:xfrm>
          <a:prstGeom prst="rect">
            <a:avLst/>
          </a:prstGeom>
        </p:spPr>
      </p:pic>
      <p:sp>
        <p:nvSpPr>
          <p:cNvPr id="5" name="Стрелка наляво 4"/>
          <p:cNvSpPr/>
          <p:nvPr/>
        </p:nvSpPr>
        <p:spPr>
          <a:xfrm>
            <a:off x="9852336" y="6081633"/>
            <a:ext cx="1184857" cy="70357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Правоъгълник 5"/>
          <p:cNvSpPr/>
          <p:nvPr/>
        </p:nvSpPr>
        <p:spPr>
          <a:xfrm>
            <a:off x="10050834" y="6239072"/>
            <a:ext cx="851643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sldjump"/>
              </a:rPr>
              <a:t>НАЗАД</a:t>
            </a:r>
            <a:endParaRPr lang="bg-B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25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airplan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257599" y="2580969"/>
            <a:ext cx="94965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Благодаря за вниманието!</a:t>
            </a:r>
            <a:endParaRPr lang="bg-BG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171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288</TotalTime>
  <Words>437</Words>
  <Application>Microsoft Office PowerPoint</Application>
  <PresentationFormat>Widescreen</PresentationFormat>
  <Paragraphs>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Times New Roman</vt:lpstr>
      <vt:lpstr>Wingdings 3</vt:lpstr>
      <vt:lpstr>Ion</vt:lpstr>
      <vt:lpstr>Континентът Азия</vt:lpstr>
      <vt:lpstr>PowerPoint Presentation</vt:lpstr>
      <vt:lpstr>ГЕОГРАФСКО ПОЛОЖЕНИЕ</vt:lpstr>
      <vt:lpstr>РЕЛЕФ</vt:lpstr>
      <vt:lpstr>КЛИМАТ</vt:lpstr>
      <vt:lpstr>ВОДИ</vt:lpstr>
      <vt:lpstr>НАСЕЛЕНИЕ</vt:lpstr>
      <vt:lpstr>СТОПАНСТВО</vt:lpstr>
      <vt:lpstr>СТРАНИ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Северна Америка</dc:title>
  <dc:creator>Administrator</dc:creator>
  <cp:lastModifiedBy>Beyza</cp:lastModifiedBy>
  <cp:revision>37</cp:revision>
  <dcterms:created xsi:type="dcterms:W3CDTF">2019-03-25T09:41:45Z</dcterms:created>
  <dcterms:modified xsi:type="dcterms:W3CDTF">2019-06-01T13:11:08Z</dcterms:modified>
</cp:coreProperties>
</file>