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9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516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52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388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086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567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913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8080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123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112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930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8C81BE1-EB41-4488-8A84-36ABC61CC972}" type="datetimeFigureOut">
              <a:rPr lang="bg-BG" smtClean="0"/>
              <a:t>22.10.2019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3ADBD6A-5661-4F11-9A28-2409560B3EB3}" type="slidenum">
              <a:rPr lang="bg-BG" smtClean="0"/>
              <a:t>‹#›</a:t>
            </a:fld>
            <a:endParaRPr lang="bg-BG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60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Основни комуникационни устройства и съобщителни среди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2768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bg-BG" dirty="0"/>
              <a:t>Основни комуникационни устройства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g-BG" b="1" dirty="0"/>
              <a:t>М</a:t>
            </a:r>
            <a:r>
              <a:rPr lang="bg-BG" b="1" dirty="0" smtClean="0"/>
              <a:t>режова карта</a:t>
            </a:r>
            <a:r>
              <a:rPr lang="en-US" dirty="0" smtClean="0"/>
              <a:t> </a:t>
            </a:r>
            <a:r>
              <a:rPr lang="ru-RU" dirty="0"/>
              <a:t>за свързване с преносната среда на </a:t>
            </a:r>
            <a:r>
              <a:rPr lang="ru-RU" dirty="0" smtClean="0"/>
              <a:t>мрежата</a:t>
            </a:r>
            <a:r>
              <a:rPr lang="en-US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b="1" dirty="0" smtClean="0"/>
              <a:t>Модем </a:t>
            </a:r>
            <a:r>
              <a:rPr lang="bg-BG" dirty="0"/>
              <a:t>(модулатор/</a:t>
            </a:r>
            <a:r>
              <a:rPr lang="bg-BG" dirty="0" err="1"/>
              <a:t>демодулатор</a:t>
            </a:r>
            <a:r>
              <a:rPr lang="bg-BG" dirty="0" smtClean="0"/>
              <a:t>) - </a:t>
            </a:r>
            <a:r>
              <a:rPr lang="ru-RU" dirty="0"/>
              <a:t>и</a:t>
            </a:r>
            <a:r>
              <a:rPr lang="ru-RU" dirty="0" smtClean="0"/>
              <a:t>зползва </a:t>
            </a:r>
            <a:r>
              <a:rPr lang="ru-RU" dirty="0"/>
              <a:t>се за отдалечен достъп на единични потребители до локална или глобална мрежа</a:t>
            </a:r>
            <a:r>
              <a:rPr lang="en-US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bg-BG" b="1" dirty="0"/>
              <a:t>Комутатор (</a:t>
            </a:r>
            <a:r>
              <a:rPr lang="en-US" b="1" dirty="0"/>
              <a:t>switch) </a:t>
            </a:r>
            <a:r>
              <a:rPr lang="bg-BG" dirty="0" smtClean="0"/>
              <a:t>- </a:t>
            </a:r>
            <a:r>
              <a:rPr lang="ru-RU" dirty="0"/>
              <a:t>осигурява допълнителни входни точки за включване на възли към локалната мрежа и управлява достъпа им до нея</a:t>
            </a:r>
            <a:r>
              <a:rPr lang="en-US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b="1" dirty="0"/>
              <a:t>Маршрутизатор (</a:t>
            </a:r>
            <a:r>
              <a:rPr lang="en-US" b="1" dirty="0"/>
              <a:t>router</a:t>
            </a:r>
            <a:r>
              <a:rPr lang="en-US" b="1" dirty="0" smtClean="0"/>
              <a:t>) </a:t>
            </a:r>
            <a:r>
              <a:rPr lang="en-US" dirty="0" smtClean="0"/>
              <a:t>- </a:t>
            </a:r>
            <a:r>
              <a:rPr lang="bg-BG" dirty="0" smtClean="0"/>
              <a:t>и</a:t>
            </a:r>
            <a:r>
              <a:rPr lang="ru-RU" dirty="0" smtClean="0"/>
              <a:t>зползва </a:t>
            </a:r>
            <a:r>
              <a:rPr lang="ru-RU" dirty="0"/>
              <a:t>се за свързване на поне две мрежи</a:t>
            </a:r>
            <a:r>
              <a:rPr lang="en-US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Точка за достъп (access point, AP) </a:t>
            </a:r>
            <a:r>
              <a:rPr lang="en-US" dirty="0" smtClean="0"/>
              <a:t>- </a:t>
            </a:r>
            <a:r>
              <a:rPr lang="ru-RU" dirty="0"/>
              <a:t>помага на безжични устройства да се свържат към една мрежа и да използват нейните </a:t>
            </a:r>
            <a:r>
              <a:rPr lang="ru-RU" dirty="0" smtClean="0"/>
              <a:t>услуги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67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тат с изображение за мрежова карт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2" y="1182875"/>
            <a:ext cx="2321403" cy="214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535687"/>
            <a:ext cx="1703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Мрежова карта</a:t>
            </a:r>
            <a:endParaRPr lang="bg-BG" dirty="0"/>
          </a:p>
        </p:txBody>
      </p:sp>
      <p:pic>
        <p:nvPicPr>
          <p:cNvPr id="1028" name="Picture 4" descr="Резултат с изображение за Моде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74"/>
          <a:stretch/>
        </p:blipFill>
        <p:spPr bwMode="auto">
          <a:xfrm>
            <a:off x="2669661" y="1652312"/>
            <a:ext cx="2202848" cy="206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езултат с изображение за комутато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789" y="0"/>
            <a:ext cx="2442882" cy="244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20636" y="1884397"/>
            <a:ext cx="2011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Комутатор (</a:t>
            </a:r>
            <a:r>
              <a:rPr lang="en-US" dirty="0" smtClean="0"/>
              <a:t>switch</a:t>
            </a:r>
            <a:r>
              <a:rPr lang="bg-BG" dirty="0" smtClean="0"/>
              <a:t>)</a:t>
            </a:r>
            <a:endParaRPr lang="bg-BG" dirty="0"/>
          </a:p>
        </p:txBody>
      </p:sp>
      <p:pic>
        <p:nvPicPr>
          <p:cNvPr id="1032" name="Picture 8" descr="Резултат с изображение за рутъ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1" y="1022625"/>
            <a:ext cx="2328396" cy="232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72509" y="3351021"/>
            <a:ext cx="2864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Маршрутизатор (</a:t>
            </a:r>
            <a:r>
              <a:rPr lang="en-U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router)</a:t>
            </a:r>
            <a:endParaRPr lang="bg-BG" dirty="0"/>
          </a:p>
        </p:txBody>
      </p:sp>
      <p:pic>
        <p:nvPicPr>
          <p:cNvPr id="1034" name="Picture 10" descr="Резултат с изображение за точка за достъп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257" y="2761761"/>
            <a:ext cx="2104838" cy="157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543365" y="4698274"/>
            <a:ext cx="3078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Точка за достъп (</a:t>
            </a:r>
            <a:r>
              <a:rPr lang="en-US" dirty="0" smtClean="0"/>
              <a:t>Access point</a:t>
            </a:r>
            <a:r>
              <a:rPr lang="bg-BG" dirty="0" smtClean="0"/>
              <a:t>)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705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bg-BG" dirty="0"/>
              <a:t>Съобщителни среди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Кабелна среда </a:t>
            </a:r>
            <a:endParaRPr lang="en-US" dirty="0" smtClean="0"/>
          </a:p>
          <a:p>
            <a:pPr marL="268288" indent="179388">
              <a:buFont typeface="Arial" panose="020B0604020202020204" pitchFamily="34" charset="0"/>
              <a:buChar char="•"/>
              <a:tabLst>
                <a:tab pos="447675" algn="l"/>
              </a:tabLst>
            </a:pPr>
            <a:r>
              <a:rPr lang="bg-BG" dirty="0" smtClean="0"/>
              <a:t>коаксиални кабели</a:t>
            </a:r>
            <a:endParaRPr lang="en-US" dirty="0" smtClean="0"/>
          </a:p>
          <a:p>
            <a:pPr marL="268288" indent="179388">
              <a:buFont typeface="Arial" panose="020B0604020202020204" pitchFamily="34" charset="0"/>
              <a:buChar char="•"/>
            </a:pPr>
            <a:r>
              <a:rPr lang="ru-RU" dirty="0"/>
              <a:t>кабели с усукана двойка проводници </a:t>
            </a:r>
            <a:endParaRPr lang="en-US" dirty="0" smtClean="0"/>
          </a:p>
          <a:p>
            <a:pPr marL="268288" indent="179388">
              <a:buFont typeface="Arial" panose="020B0604020202020204" pitchFamily="34" charset="0"/>
              <a:buChar char="•"/>
            </a:pPr>
            <a:r>
              <a:rPr lang="bg-BG" dirty="0" smtClean="0"/>
              <a:t>оптични кабели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Безжична среда </a:t>
            </a:r>
            <a:endParaRPr lang="en-US" dirty="0" smtClean="0"/>
          </a:p>
        </p:txBody>
      </p:sp>
      <p:pic>
        <p:nvPicPr>
          <p:cNvPr id="4" name="Picture 2" descr="Резултат с изображение за безжична мреж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363" y="2483225"/>
            <a:ext cx="4824126" cy="221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5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Основни начини за организация на локална мрежа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705" y="1711263"/>
            <a:ext cx="1005840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 </a:t>
            </a:r>
            <a:r>
              <a:rPr lang="bg-BG" b="1" dirty="0" smtClean="0"/>
              <a:t>Клиент-сървър мрежи </a:t>
            </a:r>
            <a:r>
              <a:rPr lang="en-US" dirty="0" smtClean="0"/>
              <a:t>(Client-Server Networks) – </a:t>
            </a:r>
            <a:r>
              <a:rPr lang="bg-BG" dirty="0" smtClean="0"/>
              <a:t>При тях един или няколко от компютрите управляват мрежата и се наричат </a:t>
            </a:r>
            <a:r>
              <a:rPr lang="bg-BG" b="1" dirty="0" smtClean="0"/>
              <a:t>сървър </a:t>
            </a:r>
            <a:r>
              <a:rPr lang="bg-BG" dirty="0" smtClean="0"/>
              <a:t>(</a:t>
            </a:r>
            <a:r>
              <a:rPr lang="en-US" dirty="0" smtClean="0"/>
              <a:t>Server</a:t>
            </a:r>
            <a:r>
              <a:rPr lang="bg-BG" dirty="0" smtClean="0"/>
              <a:t>); Останалите компютри са </a:t>
            </a:r>
            <a:r>
              <a:rPr lang="bg-BG" b="1" dirty="0" smtClean="0"/>
              <a:t>работни станции</a:t>
            </a:r>
            <a:r>
              <a:rPr lang="bg-BG" dirty="0" smtClean="0"/>
              <a:t> (</a:t>
            </a:r>
            <a:r>
              <a:rPr lang="en-US" dirty="0" smtClean="0"/>
              <a:t>Workstations</a:t>
            </a:r>
            <a:r>
              <a:rPr lang="bg-BG" dirty="0" smtClean="0"/>
              <a:t>)</a:t>
            </a:r>
            <a:r>
              <a:rPr lang="en-US" dirty="0" smtClean="0"/>
              <a:t> </a:t>
            </a:r>
            <a:r>
              <a:rPr lang="bg-BG" dirty="0" smtClean="0"/>
              <a:t>или клиенти </a:t>
            </a:r>
            <a:r>
              <a:rPr lang="en-US" dirty="0" smtClean="0"/>
              <a:t>(Clients)</a:t>
            </a:r>
            <a:r>
              <a:rPr lang="bg-BG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 </a:t>
            </a:r>
            <a:r>
              <a:rPr lang="bg-BG" b="1" dirty="0" smtClean="0"/>
              <a:t>Мрежи с равноправен достъп </a:t>
            </a:r>
            <a:r>
              <a:rPr lang="bg-BG" dirty="0" smtClean="0"/>
              <a:t>(</a:t>
            </a:r>
            <a:r>
              <a:rPr lang="en-US" dirty="0" smtClean="0"/>
              <a:t>Peer to Peer Networks</a:t>
            </a:r>
            <a:r>
              <a:rPr lang="bg-BG" dirty="0" smtClean="0"/>
              <a:t>)</a:t>
            </a:r>
            <a:r>
              <a:rPr lang="en-US" dirty="0" smtClean="0"/>
              <a:t> – </a:t>
            </a:r>
            <a:r>
              <a:rPr lang="bg-BG" dirty="0" smtClean="0"/>
              <a:t>При тях всички компютри са равноправни, т.е. могат да работят и като сървъри, и като клиенти;</a:t>
            </a:r>
            <a:endParaRPr lang="bg-BG" dirty="0"/>
          </a:p>
        </p:txBody>
      </p:sp>
      <p:pic>
        <p:nvPicPr>
          <p:cNvPr id="2050" name="Picture 2" descr="Свързано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30" y="3526584"/>
            <a:ext cx="404812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тат с изображение за Мрежи с равноправен достъ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014" y="3514831"/>
            <a:ext cx="3177972" cy="23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92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</TotalTime>
  <Words>216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Retrospect</vt:lpstr>
      <vt:lpstr>Основни комуникационни устройства и съобщителни среди </vt:lpstr>
      <vt:lpstr>1. Основни комуникационни устройства </vt:lpstr>
      <vt:lpstr>PowerPoint Presentation</vt:lpstr>
      <vt:lpstr>2. Съобщителни среди </vt:lpstr>
      <vt:lpstr>Основни начини за организация на локална мрежа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Основни комуникационни устройства и съобщителни среди </dc:title>
  <dc:creator>Гюлджан Дауд</dc:creator>
  <cp:lastModifiedBy>Гюлджан Дауд</cp:lastModifiedBy>
  <cp:revision>6</cp:revision>
  <dcterms:created xsi:type="dcterms:W3CDTF">2019-10-22T14:27:46Z</dcterms:created>
  <dcterms:modified xsi:type="dcterms:W3CDTF">2019-10-22T16:28:31Z</dcterms:modified>
</cp:coreProperties>
</file>